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70" r:id="rId14"/>
    <p:sldId id="268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1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56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62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84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1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83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3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5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1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0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8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25754-37D0-48CD-91E6-C5386469ACE3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4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1.2524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slides/2017/cs231n_2017_lecture11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://tcd.miovision.com/challenge/datase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4CCA-0F04-4E14-9F1C-F8036E4DF3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Vehicle detection using faster r-</a:t>
            </a:r>
            <a:r>
              <a:rPr lang="en-IN" dirty="0" err="1"/>
              <a:t>cnn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EC33F-C63B-4B66-AFF9-E37893ABB5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 </a:t>
            </a:r>
          </a:p>
          <a:p>
            <a:r>
              <a:rPr lang="en-IN" dirty="0"/>
              <a:t>Prakhar </a:t>
            </a:r>
            <a:r>
              <a:rPr lang="en-IN" dirty="0" err="1"/>
              <a:t>dogra</a:t>
            </a:r>
            <a:endParaRPr lang="en-IN" dirty="0"/>
          </a:p>
          <a:p>
            <a:r>
              <a:rPr lang="en-IN" dirty="0" err="1"/>
              <a:t>Yogen</a:t>
            </a:r>
            <a:r>
              <a:rPr lang="en-IN" dirty="0"/>
              <a:t> </a:t>
            </a:r>
            <a:r>
              <a:rPr lang="en-IN" dirty="0" err="1"/>
              <a:t>chaudhari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8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375AFDE-3B27-4AAC-B7A3-1BC04D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8" y="1137621"/>
            <a:ext cx="6103062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DE2853-FD74-49C9-8A7E-EBD8B3FC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IN" sz="2800">
                <a:solidFill>
                  <a:srgbClr val="FFFFFF"/>
                </a:solidFill>
              </a:rPr>
              <a:t>Intersection over union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907F49-C865-4AA3-960E-61E24FC39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Intersection over Union is an evaluation metric used to measure the accuracy of an object detector </a:t>
            </a:r>
          </a:p>
          <a:p>
            <a:r>
              <a:rPr lang="en-IN" sz="1800" dirty="0">
                <a:solidFill>
                  <a:srgbClr val="FFFFFF"/>
                </a:solidFill>
              </a:rPr>
              <a:t>I</a:t>
            </a:r>
            <a:r>
              <a:rPr lang="en-US" sz="1800" dirty="0">
                <a:solidFill>
                  <a:srgbClr val="FFFFFF"/>
                </a:solidFill>
              </a:rPr>
              <a:t>OU = (Area of Intersection) /(Area of union)</a:t>
            </a:r>
          </a:p>
        </p:txBody>
      </p:sp>
    </p:spTree>
    <p:extLst>
      <p:ext uri="{BB962C8B-B14F-4D97-AF65-F5344CB8AC3E}">
        <p14:creationId xmlns:p14="http://schemas.microsoft.com/office/powerpoint/2010/main" val="426796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6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8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D3531-18AF-4C04-B89C-780D3FF2E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145010"/>
            <a:ext cx="6112382" cy="4562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29890A-070D-453D-AC30-98854E24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IN" sz="2800">
                <a:solidFill>
                  <a:srgbClr val="FFFFFF"/>
                </a:solidFill>
              </a:rPr>
              <a:t>anchors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18EC8459-F701-4327-B41C-FDE081769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Anchors are sliding windows with different scales and aspects ratios.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FFFFF"/>
                </a:solidFill>
              </a:rPr>
              <a:t>In Faster R-CNN they become our initial region proposals.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FFFFF"/>
                </a:solidFill>
              </a:rPr>
              <a:t>For each anchor we have a six tuple (p1, p2, x1, y1, x2, y2)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40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1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1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9" name="Group 1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Content Placeholder 4">
            <a:extLst>
              <a:ext uri="{FF2B5EF4-FFF2-40B4-BE49-F238E27FC236}">
                <a16:creationId xmlns:a16="http://schemas.microsoft.com/office/drawing/2014/main" id="{20D2A180-6CAB-4720-9A14-C7BF1EACB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86" y="1137621"/>
            <a:ext cx="5650985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A7EB4-AECB-4D6E-B69D-0D4F0260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IN" sz="2800">
                <a:solidFill>
                  <a:srgbClr val="FFFFFF"/>
                </a:solidFill>
              </a:rPr>
              <a:t>Non-Maximum suppression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63" name="Content Placeholder 9">
            <a:extLst>
              <a:ext uri="{FF2B5EF4-FFF2-40B4-BE49-F238E27FC236}">
                <a16:creationId xmlns:a16="http://schemas.microsoft.com/office/drawing/2014/main" id="{62BBCEF9-22E7-4099-A126-6CCA4C233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Non-maximum suppression takes the list of proposals sorted by score, discarding those proposals that have an </a:t>
            </a:r>
            <a:r>
              <a:rPr lang="en-US" sz="1800" dirty="0" err="1">
                <a:solidFill>
                  <a:srgbClr val="FFFFFF"/>
                </a:solidFill>
              </a:rPr>
              <a:t>IoU</a:t>
            </a:r>
            <a:r>
              <a:rPr lang="en-US" sz="1800" dirty="0">
                <a:solidFill>
                  <a:srgbClr val="FFFFFF"/>
                </a:solidFill>
              </a:rPr>
              <a:t> larger than some predefined threshold with a proposal that has a higher score.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183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 Diagonal Corner Rectangle 11">
            <a:extLst>
              <a:ext uri="{FF2B5EF4-FFF2-40B4-BE49-F238E27FC236}">
                <a16:creationId xmlns:a16="http://schemas.microsoft.com/office/drawing/2014/main" id="{3980D26E-23EC-408B-A278-581293030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road&#10;&#10;Description generated with very high confidence">
            <a:extLst>
              <a:ext uri="{FF2B5EF4-FFF2-40B4-BE49-F238E27FC236}">
                <a16:creationId xmlns:a16="http://schemas.microsoft.com/office/drawing/2014/main" id="{C7979D1D-FAC8-47EF-9206-D58A9DDA6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228341"/>
            <a:ext cx="2974328" cy="2025758"/>
          </a:xfrm>
          <a:prstGeom prst="rect">
            <a:avLst/>
          </a:prstGeom>
        </p:spPr>
      </p:pic>
      <p:pic>
        <p:nvPicPr>
          <p:cNvPr id="31" name="Picture 30" descr="A close up of a road&#10;&#10;Description generated with high confidence">
            <a:extLst>
              <a:ext uri="{FF2B5EF4-FFF2-40B4-BE49-F238E27FC236}">
                <a16:creationId xmlns:a16="http://schemas.microsoft.com/office/drawing/2014/main" id="{CFBEA749-4080-42AB-8286-44F3145C4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2" y="1432837"/>
            <a:ext cx="2974328" cy="3986864"/>
          </a:xfrm>
          <a:prstGeom prst="rect">
            <a:avLst/>
          </a:prstGeom>
        </p:spPr>
      </p:pic>
      <p:pic>
        <p:nvPicPr>
          <p:cNvPr id="46" name="Content Placeholder 7" descr="A close up of a road&#10;&#10;Description generated with very high confidence">
            <a:extLst>
              <a:ext uri="{FF2B5EF4-FFF2-40B4-BE49-F238E27FC236}">
                <a16:creationId xmlns:a16="http://schemas.microsoft.com/office/drawing/2014/main" id="{2306F116-83CD-4E28-95F5-74050B8C5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3596407"/>
            <a:ext cx="2974328" cy="2025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E66425-7B6C-48AE-81E0-E325FE62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IN" sz="2800"/>
              <a:t>Data augmentation</a:t>
            </a:r>
            <a:endParaRPr lang="en-US" sz="2800"/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42B4F831-6F20-43E3-8B6C-70090567E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IN" sz="1800" dirty="0"/>
              <a:t>Data </a:t>
            </a:r>
            <a:r>
              <a:rPr lang="en-US" sz="1800" dirty="0"/>
              <a:t>augmentation is one of the techniques mostly used to improve the performance of computer vision systems.</a:t>
            </a:r>
          </a:p>
          <a:p>
            <a:r>
              <a:rPr lang="en-IN" sz="1800" dirty="0"/>
              <a:t>Generating rotated or flipped instances of data helps cover various scenarios.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678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" descr="https://lh6.googleusercontent.com/Qx458-mUN_x7FheGODb-rPkVFQBokhJ9WsuMnxD9UAwPts0g8FDHePjt5QQedWgWGzRyxDDQy6yWAkvbWvfB4WqFazgmvtnQZEsq_Itx8k3_k1sesEk1SVGEJ2oai18UyCAnWaEi">
            <a:extLst>
              <a:ext uri="{FF2B5EF4-FFF2-40B4-BE49-F238E27FC236}">
                <a16:creationId xmlns:a16="http://schemas.microsoft.com/office/drawing/2014/main" id="{28691FAA-076A-4BF8-9576-1FE412DC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78" y="714796"/>
            <a:ext cx="6844045" cy="542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965845-998C-47D6-862B-3F1DFF8B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Faster r-cnn architecture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2055" name="Content Placeholder 2054">
            <a:extLst>
              <a:ext uri="{FF2B5EF4-FFF2-40B4-BE49-F238E27FC236}">
                <a16:creationId xmlns:a16="http://schemas.microsoft.com/office/drawing/2014/main" id="{0E58AD88-F9C2-48A2-B3FB-46FCC60C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Pre-train a CNN network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Fine-tune the RPN (region proposal network) end-to-end for the region proposal task, which is initialized by the pre-train image classifier.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Train a Fast R-CNN object detection model using the proposals generated by the current RPN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58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E050-3522-40F4-A64F-F40939B1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(Mean average precision scores)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6A4FDA-9443-41A5-9236-472A42CB07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372229"/>
              </p:ext>
            </p:extLst>
          </p:nvPr>
        </p:nvGraphicFramePr>
        <p:xfrm>
          <a:off x="1141413" y="2249488"/>
          <a:ext cx="9906000" cy="3518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50884948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0773820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6733390"/>
                    </a:ext>
                  </a:extLst>
                </a:gridCol>
              </a:tblGrid>
              <a:tr h="1172755">
                <a:tc>
                  <a:txBody>
                    <a:bodyPr/>
                    <a:lstStyle/>
                    <a:p>
                      <a:r>
                        <a:rPr lang="en-IN" dirty="0"/>
                        <a:t>                  Architecture</a:t>
                      </a:r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Data Augmentation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VGG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err="1"/>
                        <a:t>ResNet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442092"/>
                  </a:ext>
                </a:extLst>
              </a:tr>
              <a:tr h="1172755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Without Augmentation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0.443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0.451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8622"/>
                  </a:ext>
                </a:extLst>
              </a:tr>
              <a:tr h="1172755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With Augmentation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0.527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0.560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55476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7D52F-552E-43EE-A00D-85EB9CE2D665}"/>
              </a:ext>
            </a:extLst>
          </p:cNvPr>
          <p:cNvCxnSpPr/>
          <p:nvPr/>
        </p:nvCxnSpPr>
        <p:spPr>
          <a:xfrm>
            <a:off x="1141413" y="2305538"/>
            <a:ext cx="3305541" cy="10394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76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C5E6-0B2D-4BC9-8C61-6687927D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Bad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21FF3-2375-4EEC-97D8-CAF285F5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904" y="5214937"/>
            <a:ext cx="3195240" cy="576262"/>
          </a:xfrm>
        </p:spPr>
        <p:txBody>
          <a:bodyPr/>
          <a:lstStyle/>
          <a:p>
            <a:r>
              <a:rPr lang="en-IN" dirty="0"/>
              <a:t>Overlapping boxes</a:t>
            </a:r>
            <a:endParaRPr lang="en-US" dirty="0"/>
          </a:p>
        </p:txBody>
      </p:sp>
      <p:pic>
        <p:nvPicPr>
          <p:cNvPr id="14" name="Picture Placeholder 13" descr="A picture containing sky, grass, building, boat&#10;&#10;Description generated with high confidence">
            <a:extLst>
              <a:ext uri="{FF2B5EF4-FFF2-40B4-BE49-F238E27FC236}">
                <a16:creationId xmlns:a16="http://schemas.microsoft.com/office/drawing/2014/main" id="{7DD28BD7-FD3B-4909-85E4-BC7BA0B9E06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 b="14232"/>
          <a:stretch>
            <a:fillRect/>
          </a:stretch>
        </p:blipFill>
        <p:spPr>
          <a:xfrm>
            <a:off x="1141413" y="2640270"/>
            <a:ext cx="3195240" cy="214274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43734-98E6-4F09-AD1D-A93B33DD9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7593" y="5227286"/>
            <a:ext cx="3200400" cy="576262"/>
          </a:xfrm>
        </p:spPr>
        <p:txBody>
          <a:bodyPr/>
          <a:lstStyle/>
          <a:p>
            <a:r>
              <a:rPr lang="en-IN" dirty="0"/>
              <a:t>UNABLE TO DETECT</a:t>
            </a:r>
            <a:endParaRPr lang="en-US" dirty="0"/>
          </a:p>
        </p:txBody>
      </p:sp>
      <p:pic>
        <p:nvPicPr>
          <p:cNvPr id="16" name="Picture Placeholder 15" descr="A picture containing skating, person, man, riding&#10;&#10;Description generated with high confidence">
            <a:extLst>
              <a:ext uri="{FF2B5EF4-FFF2-40B4-BE49-F238E27FC236}">
                <a16:creationId xmlns:a16="http://schemas.microsoft.com/office/drawing/2014/main" id="{70B47928-CB09-46EF-8040-3BDBE7D3683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8" b="14268"/>
          <a:stretch>
            <a:fillRect/>
          </a:stretch>
        </p:blipFill>
        <p:spPr>
          <a:xfrm>
            <a:off x="4489053" y="2666998"/>
            <a:ext cx="3198940" cy="214274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97BC3D-5F51-454F-9FE5-5994F64488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5227286"/>
            <a:ext cx="3190741" cy="576262"/>
          </a:xfrm>
        </p:spPr>
        <p:txBody>
          <a:bodyPr/>
          <a:lstStyle/>
          <a:p>
            <a:r>
              <a:rPr lang="en-IN" dirty="0"/>
              <a:t>INCORRECT DETECTION</a:t>
            </a:r>
            <a:endParaRPr lang="en-US" dirty="0"/>
          </a:p>
        </p:txBody>
      </p:sp>
      <p:pic>
        <p:nvPicPr>
          <p:cNvPr id="20" name="Picture Placeholder 19" descr="A sign on the side of a road&#10;&#10;Description generated with high confidence">
            <a:extLst>
              <a:ext uri="{FF2B5EF4-FFF2-40B4-BE49-F238E27FC236}">
                <a16:creationId xmlns:a16="http://schemas.microsoft.com/office/drawing/2014/main" id="{F2897D59-DB26-4384-8D33-A11FBB56AAEF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 b="14232"/>
          <a:stretch>
            <a:fillRect/>
          </a:stretch>
        </p:blipFill>
        <p:spPr>
          <a:xfrm>
            <a:off x="7855618" y="2582984"/>
            <a:ext cx="3194969" cy="2200031"/>
          </a:xfrm>
        </p:spPr>
      </p:pic>
    </p:spTree>
    <p:extLst>
      <p:ext uri="{BB962C8B-B14F-4D97-AF65-F5344CB8AC3E}">
        <p14:creationId xmlns:p14="http://schemas.microsoft.com/office/powerpoint/2010/main" val="160785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454C-4045-460D-A05F-7D7221D5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Good results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4E7F8C-5AC4-48DF-BC70-A0528406F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3" y="1910679"/>
            <a:ext cx="2919900" cy="1946600"/>
          </a:xfrm>
        </p:spPr>
      </p:pic>
      <p:pic>
        <p:nvPicPr>
          <p:cNvPr id="16" name="Picture 15" descr="A picture containing grass, outdoor, tree, ground&#10;&#10;Description generated with very high confidence">
            <a:extLst>
              <a:ext uri="{FF2B5EF4-FFF2-40B4-BE49-F238E27FC236}">
                <a16:creationId xmlns:a16="http://schemas.microsoft.com/office/drawing/2014/main" id="{8D08A313-3CA4-450B-8830-16825E21A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98" y="1910679"/>
            <a:ext cx="2980593" cy="1987062"/>
          </a:xfrm>
          <a:prstGeom prst="rect">
            <a:avLst/>
          </a:prstGeom>
        </p:spPr>
      </p:pic>
      <p:pic>
        <p:nvPicPr>
          <p:cNvPr id="18" name="Picture 17" descr="A picture containing indoor, green&#10;&#10;Description generated with high confidence">
            <a:extLst>
              <a:ext uri="{FF2B5EF4-FFF2-40B4-BE49-F238E27FC236}">
                <a16:creationId xmlns:a16="http://schemas.microsoft.com/office/drawing/2014/main" id="{3D94792E-6FCD-4AE6-9F99-7DFC370E0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606" y="1870217"/>
            <a:ext cx="2980594" cy="1987062"/>
          </a:xfrm>
          <a:prstGeom prst="rect">
            <a:avLst/>
          </a:prstGeom>
        </p:spPr>
      </p:pic>
      <p:pic>
        <p:nvPicPr>
          <p:cNvPr id="20" name="Picture 19" descr="A picture containing ground&#10;&#10;Description generated with high confidence">
            <a:extLst>
              <a:ext uri="{FF2B5EF4-FFF2-40B4-BE49-F238E27FC236}">
                <a16:creationId xmlns:a16="http://schemas.microsoft.com/office/drawing/2014/main" id="{CC025A89-CDE4-4238-8342-FA494B24F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1" y="4292718"/>
            <a:ext cx="2919902" cy="19466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D39AA3-0C82-46C3-99E0-C9D58AA522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90" y="4292881"/>
            <a:ext cx="3048001" cy="2032000"/>
          </a:xfrm>
          <a:prstGeom prst="rect">
            <a:avLst/>
          </a:prstGeom>
        </p:spPr>
      </p:pic>
      <p:pic>
        <p:nvPicPr>
          <p:cNvPr id="24" name="Picture 23" descr="A picture containing indoor, skating&#10;&#10;Description generated with high confidence">
            <a:extLst>
              <a:ext uri="{FF2B5EF4-FFF2-40B4-BE49-F238E27FC236}">
                <a16:creationId xmlns:a16="http://schemas.microsoft.com/office/drawing/2014/main" id="{034EE518-E45F-42A6-9687-47DD677F5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54" y="4292718"/>
            <a:ext cx="3048245" cy="20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4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B4489C8-19C4-49B0-A9BC-C5FB90B1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B2259B9-CD4C-4203-AFE9-EB055B2AF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Try different architectures:</a:t>
            </a:r>
          </a:p>
          <a:p>
            <a:pPr lvl="1"/>
            <a:r>
              <a:rPr lang="en-IN" dirty="0"/>
              <a:t>Mask R-CNN</a:t>
            </a:r>
          </a:p>
          <a:p>
            <a:pPr lvl="1"/>
            <a:r>
              <a:rPr lang="en-IN" dirty="0"/>
              <a:t>RFCN (Region based Fully Connected Network)</a:t>
            </a:r>
          </a:p>
          <a:p>
            <a:pPr lvl="1"/>
            <a:r>
              <a:rPr lang="en-IN" dirty="0"/>
              <a:t>YOLO (You Only Look Once)</a:t>
            </a:r>
          </a:p>
          <a:p>
            <a:pPr lvl="1"/>
            <a:r>
              <a:rPr lang="en-IN" dirty="0"/>
              <a:t>SSD (Single Shot Detection)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43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D80A6-93E6-4A48-8ADD-DA3757AC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6D536-9B38-46CB-8225-F898604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u="sng" dirty="0">
                <a:hlinkClick r:id="rId2"/>
              </a:rPr>
              <a:t>https://arxiv.org/pdf/1311.2524.pdf</a:t>
            </a:r>
            <a:r>
              <a:rPr lang="en-US" u="sng" dirty="0"/>
              <a:t> </a:t>
            </a:r>
            <a:r>
              <a:rPr lang="en-US" dirty="0"/>
              <a:t>(Rich Feature Hierarchies for Accurate Object Detection and Semantic Segmentation)</a:t>
            </a:r>
          </a:p>
          <a:p>
            <a:r>
              <a:rPr lang="pt-BR" u="sng" dirty="0">
                <a:hlinkClick r:id="rId3"/>
              </a:rPr>
              <a:t>https://arxiv.org/pdf/1504.08083.pdf</a:t>
            </a:r>
            <a:r>
              <a:rPr lang="pt-BR" dirty="0"/>
              <a:t> (Fast R-CNN)</a:t>
            </a:r>
          </a:p>
          <a:p>
            <a:r>
              <a:rPr lang="pt-BR" dirty="0"/>
              <a:t>Dataset: </a:t>
            </a:r>
            <a:r>
              <a:rPr lang="pt-BR" dirty="0">
                <a:hlinkClick r:id="rId4"/>
              </a:rPr>
              <a:t>http://tcd.miovision.com/challenge/dataset/</a:t>
            </a:r>
            <a:endParaRPr lang="pt-BR" dirty="0"/>
          </a:p>
          <a:p>
            <a:r>
              <a:rPr lang="en-US" u="sng" dirty="0">
                <a:hlinkClick r:id="rId5"/>
              </a:rPr>
              <a:t>https://arxiv.org/pdf/1506.01497.pdf</a:t>
            </a:r>
            <a:r>
              <a:rPr lang="en-US" u="sng" dirty="0"/>
              <a:t> </a:t>
            </a:r>
            <a:r>
              <a:rPr lang="en-US" dirty="0"/>
              <a:t>(Faster R-CNN: Towards Real-Time Object Detection with Region Proposal Networks)</a:t>
            </a:r>
          </a:p>
          <a:p>
            <a:r>
              <a:rPr lang="en-US" u="sng" dirty="0">
                <a:hlinkClick r:id="rId6"/>
              </a:rPr>
              <a:t>http://cs231n.stanford.edu/slides/2017/cs231n_2017_lecture11.pdf</a:t>
            </a:r>
            <a:r>
              <a:rPr lang="en-US" dirty="0"/>
              <a:t> (Lecture Slides 11: Detection and Segmentation)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alpha val="60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BDD177-CF33-47F3-85FB-34D8843A4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IN" dirty="0"/>
              <a:t>Dataset and 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E9A9-E8D9-4891-894C-9918611E3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IN" sz="2200" dirty="0"/>
              <a:t>MIO-TCD (</a:t>
            </a:r>
            <a:r>
              <a:rPr lang="en-IN" sz="2200" dirty="0" err="1"/>
              <a:t>MIOvision</a:t>
            </a:r>
            <a:r>
              <a:rPr lang="en-IN" sz="2200" dirty="0"/>
              <a:t> Traffic Camera Dataset)</a:t>
            </a:r>
          </a:p>
          <a:p>
            <a:r>
              <a:rPr lang="en-IN" sz="2200" dirty="0"/>
              <a:t>Contains 110k images with ground truth labels (bounding boxes). 90k were used for training and validation. 20k were used for testing.</a:t>
            </a:r>
          </a:p>
          <a:p>
            <a:r>
              <a:rPr lang="en-IN" sz="2200" dirty="0"/>
              <a:t>Using this data our objective was to understand and use a state-of-the-art architecture to train a model that can detect vehicles.</a:t>
            </a:r>
          </a:p>
          <a:p>
            <a:r>
              <a:rPr lang="en-IN" sz="2200" dirty="0"/>
              <a:t>Detecting a vehicle basically means localizing the vehicle using bounding boxes and classifying it.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0522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" name="Group 126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13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C99097A-059D-471D-B405-6FD910E42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" b="-3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17F70-858F-435B-B6C7-F4893B39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SOMETHING LIKE THIS…</a:t>
            </a:r>
          </a:p>
        </p:txBody>
      </p:sp>
    </p:spTree>
    <p:extLst>
      <p:ext uri="{BB962C8B-B14F-4D97-AF65-F5344CB8AC3E}">
        <p14:creationId xmlns:p14="http://schemas.microsoft.com/office/powerpoint/2010/main" val="11129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alpha val="60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A5D415-0826-44F5-8DE6-7979BF58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IN" dirty="0"/>
              <a:t>SOME PREREQUISITE KNOWLEDGE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967C2-BA0A-4507-BA96-D2764A40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IN" dirty="0"/>
              <a:t>Convolutional Neural Networks</a:t>
            </a:r>
          </a:p>
          <a:p>
            <a:r>
              <a:rPr lang="en-IN" dirty="0"/>
              <a:t>VGG and </a:t>
            </a:r>
            <a:r>
              <a:rPr lang="en-IN" dirty="0" err="1"/>
              <a:t>ResNet</a:t>
            </a:r>
            <a:r>
              <a:rPr lang="en-IN" dirty="0"/>
              <a:t> architectures</a:t>
            </a:r>
          </a:p>
          <a:p>
            <a:r>
              <a:rPr lang="en-IN" dirty="0"/>
              <a:t>R-CNN</a:t>
            </a:r>
          </a:p>
          <a:p>
            <a:r>
              <a:rPr lang="en-IN" dirty="0"/>
              <a:t>Fast R-CNN (ROI Pooling)</a:t>
            </a:r>
          </a:p>
          <a:p>
            <a:r>
              <a:rPr lang="en-IN" dirty="0"/>
              <a:t>Intersection over Union</a:t>
            </a:r>
          </a:p>
          <a:p>
            <a:r>
              <a:rPr lang="en-IN" dirty="0"/>
              <a:t>Anchors</a:t>
            </a:r>
          </a:p>
          <a:p>
            <a:r>
              <a:rPr lang="en-IN" dirty="0"/>
              <a:t>Non-Maximum Suppression</a:t>
            </a:r>
          </a:p>
          <a:p>
            <a:r>
              <a:rPr lang="en-IN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49027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27E1-96DB-4807-86DD-0AAF753D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neural networks</a:t>
            </a:r>
            <a:endParaRPr lang="en-US" dirty="0"/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83AEF74B-8166-4DF6-81DC-4491F25DF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5" y="2249488"/>
            <a:ext cx="11934423" cy="3989994"/>
          </a:xfrm>
        </p:spPr>
      </p:pic>
    </p:spTree>
    <p:extLst>
      <p:ext uri="{BB962C8B-B14F-4D97-AF65-F5344CB8AC3E}">
        <p14:creationId xmlns:p14="http://schemas.microsoft.com/office/powerpoint/2010/main" val="359760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3170-5C0D-48B3-9CD4-FAF3DF56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VGG architecture</a:t>
            </a:r>
            <a:endParaRPr lang="en-US" dirty="0"/>
          </a:p>
        </p:txBody>
      </p:sp>
      <p:pic>
        <p:nvPicPr>
          <p:cNvPr id="7" name="Content Placeholder 6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6547D99E-E1B0-47A4-B7D1-01B8C0F6C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7" y="1795388"/>
            <a:ext cx="8068801" cy="4738274"/>
          </a:xfrm>
        </p:spPr>
      </p:pic>
    </p:spTree>
    <p:extLst>
      <p:ext uri="{BB962C8B-B14F-4D97-AF65-F5344CB8AC3E}">
        <p14:creationId xmlns:p14="http://schemas.microsoft.com/office/powerpoint/2010/main" val="427714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9A90-70F5-40EB-A23C-F5667C3A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Resnet architecture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E4BFA6-5087-4DE0-831E-4019FCFDD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618026"/>
            <a:ext cx="9906000" cy="3227882"/>
          </a:xfrm>
        </p:spPr>
      </p:pic>
    </p:spTree>
    <p:extLst>
      <p:ext uri="{BB962C8B-B14F-4D97-AF65-F5344CB8AC3E}">
        <p14:creationId xmlns:p14="http://schemas.microsoft.com/office/powerpoint/2010/main" val="94000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0A16-3A82-4535-BAA2-54BE78E0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Region based </a:t>
            </a:r>
            <a:r>
              <a:rPr lang="en-IN" dirty="0" err="1"/>
              <a:t>cnn</a:t>
            </a:r>
            <a:endParaRPr lang="en-US" dirty="0"/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2D1294-63F5-4737-8EEF-DB814B37D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08" y="1813169"/>
            <a:ext cx="8356999" cy="5006649"/>
          </a:xfrm>
        </p:spPr>
      </p:pic>
    </p:spTree>
    <p:extLst>
      <p:ext uri="{BB962C8B-B14F-4D97-AF65-F5344CB8AC3E}">
        <p14:creationId xmlns:p14="http://schemas.microsoft.com/office/powerpoint/2010/main" val="59761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F550-85EC-4DFE-9AB7-03F410D7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Fast r-</a:t>
            </a:r>
            <a:r>
              <a:rPr lang="en-IN" dirty="0" err="1"/>
              <a:t>cnn</a:t>
            </a:r>
            <a:endParaRPr lang="en-US" dirty="0"/>
          </a:p>
        </p:txBody>
      </p:sp>
      <p:pic>
        <p:nvPicPr>
          <p:cNvPr id="5" name="Content Placeholder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4C92F660-0ED9-440F-9932-6770D898E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92" y="1636207"/>
            <a:ext cx="6353908" cy="51980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FA112-7388-4953-9E14-B197FBA80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28" y="4072783"/>
            <a:ext cx="1090620" cy="2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78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157</TotalTime>
  <Words>406</Words>
  <Application>Microsoft Office PowerPoint</Application>
  <PresentationFormat>Widescreen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Tw Cen MT</vt:lpstr>
      <vt:lpstr>Circuit</vt:lpstr>
      <vt:lpstr>Vehicle detection using faster r-cnn</vt:lpstr>
      <vt:lpstr>Dataset and Objective</vt:lpstr>
      <vt:lpstr>SOMETHING LIKE THIS…</vt:lpstr>
      <vt:lpstr>SOME PREREQUISITE KNOWLEDGE</vt:lpstr>
      <vt:lpstr>Convolutional neural networks</vt:lpstr>
      <vt:lpstr>VGG architecture</vt:lpstr>
      <vt:lpstr>Resnet architecture</vt:lpstr>
      <vt:lpstr>Region based cnn</vt:lpstr>
      <vt:lpstr>Fast r-cnn</vt:lpstr>
      <vt:lpstr>Intersection over union</vt:lpstr>
      <vt:lpstr>anchors</vt:lpstr>
      <vt:lpstr>Non-Maximum suppression</vt:lpstr>
      <vt:lpstr>Data augmentation</vt:lpstr>
      <vt:lpstr>Faster r-cnn architecture</vt:lpstr>
      <vt:lpstr>Results (Mean average precision scores)</vt:lpstr>
      <vt:lpstr>Bad results</vt:lpstr>
      <vt:lpstr>Good results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detection using faster r-cnn</dc:title>
  <dc:creator>Prakhar Dogra</dc:creator>
  <cp:lastModifiedBy>Prakhar Dogra</cp:lastModifiedBy>
  <cp:revision>16</cp:revision>
  <dcterms:created xsi:type="dcterms:W3CDTF">2018-05-11T13:35:04Z</dcterms:created>
  <dcterms:modified xsi:type="dcterms:W3CDTF">2018-05-11T16:12:20Z</dcterms:modified>
</cp:coreProperties>
</file>